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6858000" cx="12192000"/>
  <p:notesSz cx="7010400" cy="92964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01025" y="4415775"/>
            <a:ext cx="5608300" cy="418337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0: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0: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1: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1: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2: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2: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3: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3: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4: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4: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5: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5: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6: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6: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7: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7: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2: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3: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3: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4: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4: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5: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5: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6: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6: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7: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7: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8: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8: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9:notes"/>
          <p:cNvSpPr txBox="1"/>
          <p:nvPr>
            <p:ph idx="1" type="body"/>
          </p:nvPr>
        </p:nvSpPr>
        <p:spPr>
          <a:xfrm>
            <a:off x="701025" y="4415775"/>
            <a:ext cx="5608300" cy="41833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notes"/>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2" name="Shape 22"/>
        <p:cNvGrpSpPr/>
        <p:nvPr/>
      </p:nvGrpSpPr>
      <p:grpSpPr>
        <a:xfrm>
          <a:off x="0" y="0"/>
          <a:ext cx="0" cy="0"/>
          <a:chOff x="0" y="0"/>
          <a:chExt cx="0" cy="0"/>
        </a:xfrm>
      </p:grpSpPr>
      <p:grpSp>
        <p:nvGrpSpPr>
          <p:cNvPr id="23" name="Google Shape;23;p2"/>
          <p:cNvGrpSpPr/>
          <p:nvPr/>
        </p:nvGrpSpPr>
        <p:grpSpPr>
          <a:xfrm>
            <a:off x="0" y="-8467"/>
            <a:ext cx="12192000" cy="6866467"/>
            <a:chOff x="0" y="-8467"/>
            <a:chExt cx="12192000" cy="6866467"/>
          </a:xfrm>
        </p:grpSpPr>
        <p:cxnSp>
          <p:nvCxnSpPr>
            <p:cNvPr id="24" name="Google Shape;24;p2"/>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5" name="Google Shape;25;p2"/>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6" name="Google Shape;26;p2"/>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7" name="Google Shape;27;p2"/>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2"/>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0" name="Google Shape;30;p2"/>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1" name="Google Shape;31;p2"/>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2" name="Google Shape;32;p2"/>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rot="10800000">
              <a:off x="0" y="0"/>
              <a:ext cx="842596" cy="5666154"/>
            </a:xfrm>
            <a:prstGeom prst="triangle">
              <a:avLst>
                <a:gd fmla="val 10000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36" name="Google Shape;36;p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90" name="Shape 90"/>
        <p:cNvGrpSpPr/>
        <p:nvPr/>
      </p:nvGrpSpPr>
      <p:grpSpPr>
        <a:xfrm>
          <a:off x="0" y="0"/>
          <a:ext cx="0" cy="0"/>
          <a:chOff x="0" y="0"/>
          <a:chExt cx="0" cy="0"/>
        </a:xfrm>
      </p:grpSpPr>
      <p:sp>
        <p:nvSpPr>
          <p:cNvPr id="91" name="Google Shape;91;p11"/>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1"/>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93" name="Google Shape;93;p1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96" name="Shape 96"/>
        <p:cNvGrpSpPr/>
        <p:nvPr/>
      </p:nvGrpSpPr>
      <p:grpSpPr>
        <a:xfrm>
          <a:off x="0" y="0"/>
          <a:ext cx="0" cy="0"/>
          <a:chOff x="0" y="0"/>
          <a:chExt cx="0" cy="0"/>
        </a:xfrm>
      </p:grpSpPr>
      <p:sp>
        <p:nvSpPr>
          <p:cNvPr id="97" name="Google Shape;97;p12"/>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2"/>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280"/>
              <a:buFont typeface="Trebuchet MS"/>
              <a:buNone/>
              <a:defRPr sz="1600">
                <a:solidFill>
                  <a:srgbClr val="7F7F7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9" name="Google Shape;99;p12"/>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0" name="Google Shape;100;p1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3" name="Google Shape;103;p12"/>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
        <p:nvSpPr>
          <p:cNvPr id="104" name="Google Shape;104;p12"/>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05" name="Shape 105"/>
        <p:cNvGrpSpPr/>
        <p:nvPr/>
      </p:nvGrpSpPr>
      <p:grpSpPr>
        <a:xfrm>
          <a:off x="0" y="0"/>
          <a:ext cx="0" cy="0"/>
          <a:chOff x="0" y="0"/>
          <a:chExt cx="0" cy="0"/>
        </a:xfrm>
      </p:grpSpPr>
      <p:sp>
        <p:nvSpPr>
          <p:cNvPr id="106" name="Google Shape;106;p13"/>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3"/>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8" name="Google Shape;108;p1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1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11" name="Shape 111"/>
        <p:cNvGrpSpPr/>
        <p:nvPr/>
      </p:nvGrpSpPr>
      <p:grpSpPr>
        <a:xfrm>
          <a:off x="0" y="0"/>
          <a:ext cx="0" cy="0"/>
          <a:chOff x="0" y="0"/>
          <a:chExt cx="0" cy="0"/>
        </a:xfrm>
      </p:grpSpPr>
      <p:sp>
        <p:nvSpPr>
          <p:cNvPr id="112" name="Google Shape;112;p14"/>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4"/>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rgbClr val="3F3F3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14" name="Google Shape;114;p14"/>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5" name="Google Shape;115;p1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1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8" name="Google Shape;118;p14"/>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
        <p:nvSpPr>
          <p:cNvPr id="119" name="Google Shape;119;p14"/>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8000">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20" name="Shape 120"/>
        <p:cNvGrpSpPr/>
        <p:nvPr/>
      </p:nvGrpSpPr>
      <p:grpSpPr>
        <a:xfrm>
          <a:off x="0" y="0"/>
          <a:ext cx="0" cy="0"/>
          <a:chOff x="0" y="0"/>
          <a:chExt cx="0" cy="0"/>
        </a:xfrm>
      </p:grpSpPr>
      <p:sp>
        <p:nvSpPr>
          <p:cNvPr id="121" name="Google Shape;121;p15"/>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5"/>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chemeClr val="accent1"/>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23" name="Google Shape;123;p15"/>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24" name="Google Shape;124;p1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7" name="Shape 127"/>
        <p:cNvGrpSpPr/>
        <p:nvPr/>
      </p:nvGrpSpPr>
      <p:grpSpPr>
        <a:xfrm>
          <a:off x="0" y="0"/>
          <a:ext cx="0" cy="0"/>
          <a:chOff x="0" y="0"/>
          <a:chExt cx="0" cy="0"/>
        </a:xfrm>
      </p:grpSpPr>
      <p:sp>
        <p:nvSpPr>
          <p:cNvPr id="128" name="Google Shape;128;p1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16"/>
          <p:cNvSpPr txBox="1"/>
          <p:nvPr>
            <p:ph idx="1" type="body"/>
          </p:nvPr>
        </p:nvSpPr>
        <p:spPr>
          <a:xfrm rot="5400000">
            <a:off x="3035281"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0" name="Google Shape;130;p1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1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1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3" name="Shape 133"/>
        <p:cNvGrpSpPr/>
        <p:nvPr/>
      </p:nvGrpSpPr>
      <p:grpSpPr>
        <a:xfrm>
          <a:off x="0" y="0"/>
          <a:ext cx="0" cy="0"/>
          <a:chOff x="0" y="0"/>
          <a:chExt cx="0" cy="0"/>
        </a:xfrm>
      </p:grpSpPr>
      <p:sp>
        <p:nvSpPr>
          <p:cNvPr id="134" name="Google Shape;134;p17"/>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17"/>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6" name="Google Shape;136;p1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1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1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 name="Shape 39"/>
        <p:cNvGrpSpPr/>
        <p:nvPr/>
      </p:nvGrpSpPr>
      <p:grpSpPr>
        <a:xfrm>
          <a:off x="0" y="0"/>
          <a:ext cx="0" cy="0"/>
          <a:chOff x="0" y="0"/>
          <a:chExt cx="0" cy="0"/>
        </a:xfrm>
      </p:grpSpPr>
      <p:sp>
        <p:nvSpPr>
          <p:cNvPr id="40" name="Google Shape;40;p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42" name="Google Shape;42;p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 name="Shape 45"/>
        <p:cNvGrpSpPr/>
        <p:nvPr/>
      </p:nvGrpSpPr>
      <p:grpSpPr>
        <a:xfrm>
          <a:off x="0" y="0"/>
          <a:ext cx="0" cy="0"/>
          <a:chOff x="0" y="0"/>
          <a:chExt cx="0" cy="0"/>
        </a:xfrm>
      </p:grpSpPr>
      <p:sp>
        <p:nvSpPr>
          <p:cNvPr id="46" name="Google Shape;46;p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 name="Shape 49"/>
        <p:cNvGrpSpPr/>
        <p:nvPr/>
      </p:nvGrpSpPr>
      <p:grpSpPr>
        <a:xfrm>
          <a:off x="0" y="0"/>
          <a:ext cx="0" cy="0"/>
          <a:chOff x="0" y="0"/>
          <a:chExt cx="0" cy="0"/>
        </a:xfrm>
      </p:grpSpPr>
      <p:sp>
        <p:nvSpPr>
          <p:cNvPr id="50" name="Google Shape;50;p5"/>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000"/>
              <a:buFont typeface="Trebuchet MS"/>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5"/>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52" name="Google Shape;52;p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5" name="Shape 55"/>
        <p:cNvGrpSpPr/>
        <p:nvPr/>
      </p:nvGrpSpPr>
      <p:grpSpPr>
        <a:xfrm>
          <a:off x="0" y="0"/>
          <a:ext cx="0" cy="0"/>
          <a:chOff x="0" y="0"/>
          <a:chExt cx="0" cy="0"/>
        </a:xfrm>
      </p:grpSpPr>
      <p:sp>
        <p:nvSpPr>
          <p:cNvPr id="56" name="Google Shape;56;p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8" name="Google Shape;58;p6"/>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9" name="Google Shape;59;p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2" name="Shape 62"/>
        <p:cNvGrpSpPr/>
        <p:nvPr/>
      </p:nvGrpSpPr>
      <p:grpSpPr>
        <a:xfrm>
          <a:off x="0" y="0"/>
          <a:ext cx="0" cy="0"/>
          <a:chOff x="0" y="0"/>
          <a:chExt cx="0" cy="0"/>
        </a:xfrm>
      </p:grpSpPr>
      <p:sp>
        <p:nvSpPr>
          <p:cNvPr id="63" name="Google Shape;63;p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7"/>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5" name="Google Shape;65;p7"/>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6" name="Google Shape;66;p7"/>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7" name="Google Shape;67;p7"/>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8" name="Google Shape;68;p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 name="Shape 71"/>
        <p:cNvGrpSpPr/>
        <p:nvPr/>
      </p:nvGrpSpPr>
      <p:grpSpPr>
        <a:xfrm>
          <a:off x="0" y="0"/>
          <a:ext cx="0" cy="0"/>
          <a:chOff x="0" y="0"/>
          <a:chExt cx="0" cy="0"/>
        </a:xfrm>
      </p:grpSpPr>
      <p:sp>
        <p:nvSpPr>
          <p:cNvPr id="72" name="Google Shape;72;p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6" name="Shape 76"/>
        <p:cNvGrpSpPr/>
        <p:nvPr/>
      </p:nvGrpSpPr>
      <p:grpSpPr>
        <a:xfrm>
          <a:off x="0" y="0"/>
          <a:ext cx="0" cy="0"/>
          <a:chOff x="0" y="0"/>
          <a:chExt cx="0" cy="0"/>
        </a:xfrm>
      </p:grpSpPr>
      <p:sp>
        <p:nvSpPr>
          <p:cNvPr id="77" name="Google Shape;77;p9"/>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9"/>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9" name="Google Shape;79;p9"/>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1120"/>
              <a:buNone/>
              <a:defRPr sz="1400"/>
            </a:lvl2pPr>
            <a:lvl3pPr indent="-228600" lvl="2" marL="1371600" algn="l">
              <a:spcBef>
                <a:spcPts val="1000"/>
              </a:spcBef>
              <a:spcAft>
                <a:spcPts val="0"/>
              </a:spcAft>
              <a:buSzPts val="960"/>
              <a:buNone/>
              <a:defRPr sz="1200"/>
            </a:lvl3pPr>
            <a:lvl4pPr indent="-228600" lvl="3" marL="1828800" algn="l">
              <a:spcBef>
                <a:spcPts val="1000"/>
              </a:spcBef>
              <a:spcAft>
                <a:spcPts val="0"/>
              </a:spcAft>
              <a:buSzPts val="800"/>
              <a:buNone/>
              <a:defRPr sz="1000"/>
            </a:lvl4pPr>
            <a:lvl5pPr indent="-228600" lvl="4" marL="2286000" algn="l">
              <a:spcBef>
                <a:spcPts val="1000"/>
              </a:spcBef>
              <a:spcAft>
                <a:spcPts val="0"/>
              </a:spcAft>
              <a:buSzPts val="800"/>
              <a:buNone/>
              <a:defRPr sz="1000"/>
            </a:lvl5pPr>
            <a:lvl6pPr indent="-228600" lvl="5" marL="2743200" algn="l">
              <a:spcBef>
                <a:spcPts val="1000"/>
              </a:spcBef>
              <a:spcAft>
                <a:spcPts val="0"/>
              </a:spcAft>
              <a:buSzPts val="800"/>
              <a:buNone/>
              <a:defRPr sz="1000"/>
            </a:lvl6pPr>
            <a:lvl7pPr indent="-228600" lvl="6" marL="3200400" algn="l">
              <a:spcBef>
                <a:spcPts val="1000"/>
              </a:spcBef>
              <a:spcAft>
                <a:spcPts val="0"/>
              </a:spcAft>
              <a:buSzPts val="800"/>
              <a:buNone/>
              <a:defRPr sz="1000"/>
            </a:lvl7pPr>
            <a:lvl8pPr indent="-228600" lvl="7" marL="3657600" algn="l">
              <a:spcBef>
                <a:spcPts val="1000"/>
              </a:spcBef>
              <a:spcAft>
                <a:spcPts val="0"/>
              </a:spcAft>
              <a:buSzPts val="800"/>
              <a:buNone/>
              <a:defRPr sz="1000"/>
            </a:lvl8pPr>
            <a:lvl9pPr indent="-228600" lvl="8" marL="4114800" algn="l">
              <a:spcBef>
                <a:spcPts val="1000"/>
              </a:spcBef>
              <a:spcAft>
                <a:spcPts val="0"/>
              </a:spcAft>
              <a:buSzPts val="800"/>
              <a:buNone/>
              <a:defRPr sz="1000"/>
            </a:lvl9pPr>
          </a:lstStyle>
          <a:p/>
        </p:txBody>
      </p:sp>
      <p:sp>
        <p:nvSpPr>
          <p:cNvPr id="80" name="Google Shape;80;p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3" name="Shape 83"/>
        <p:cNvGrpSpPr/>
        <p:nvPr/>
      </p:nvGrpSpPr>
      <p:grpSpPr>
        <a:xfrm>
          <a:off x="0" y="0"/>
          <a:ext cx="0" cy="0"/>
          <a:chOff x="0" y="0"/>
          <a:chExt cx="0" cy="0"/>
        </a:xfrm>
      </p:grpSpPr>
      <p:sp>
        <p:nvSpPr>
          <p:cNvPr id="84" name="Google Shape;84;p10"/>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400"/>
              <a:buFont typeface="Trebuchet M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0"/>
          <p:cNvSpPr/>
          <p:nvPr>
            <p:ph idx="2" type="pic"/>
          </p:nvPr>
        </p:nvSpPr>
        <p:spPr>
          <a:xfrm>
            <a:off x="677334" y="609600"/>
            <a:ext cx="8596668" cy="3845718"/>
          </a:xfrm>
          <a:prstGeom prst="rect">
            <a:avLst/>
          </a:prstGeom>
          <a:noFill/>
          <a:ln>
            <a:noFill/>
          </a:ln>
        </p:spPr>
      </p:sp>
      <p:sp>
        <p:nvSpPr>
          <p:cNvPr id="86" name="Google Shape;86;p10"/>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87" name="Google Shape;87;p1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1"/>
          <p:cNvGrpSpPr/>
          <p:nvPr/>
        </p:nvGrpSpPr>
        <p:grpSpPr>
          <a:xfrm>
            <a:off x="0" y="-8467"/>
            <a:ext cx="12192000" cy="6866467"/>
            <a:chOff x="0" y="-8467"/>
            <a:chExt cx="12192000" cy="6866467"/>
          </a:xfrm>
        </p:grpSpPr>
        <p:cxnSp>
          <p:nvCxnSpPr>
            <p:cNvPr id="7" name="Google Shape;7;p1"/>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8" name="Google Shape;8;p1"/>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9" name="Google Shape;9;p1"/>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0" name="Google Shape;10;p1"/>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3" name="Google Shape;13;p1"/>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4" name="Google Shape;14;p1"/>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5" name="Google Shape;15;p1"/>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p:nvPr/>
          </p:nvSpPr>
          <p:spPr>
            <a:xfrm>
              <a:off x="0" y="4013200"/>
              <a:ext cx="448733" cy="2844800"/>
            </a:xfrm>
            <a:prstGeom prst="triangle">
              <a:avLst>
                <a:gd fmla="val 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 name="Google Shape;17;p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8" name="Google Shape;18;p1"/>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9" name="Google Shape;19;p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0" name="Google Shape;20;p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1" name="Google Shape;21;p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23.png"/><Relationship Id="rId6"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17.png"/><Relationship Id="rId8"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8"/>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accent1"/>
              </a:buClr>
              <a:buSzPts val="5400"/>
              <a:buFont typeface="Trebuchet MS"/>
              <a:buNone/>
            </a:pPr>
            <a:r>
              <a:rPr lang="en-US"/>
              <a:t>American Samoa</a:t>
            </a:r>
            <a:br>
              <a:rPr lang="en-US"/>
            </a:br>
            <a:r>
              <a:rPr lang="en-US"/>
              <a:t> 4-H Youth Development Program</a:t>
            </a:r>
            <a:endParaRPr/>
          </a:p>
        </p:txBody>
      </p:sp>
      <p:sp>
        <p:nvSpPr>
          <p:cNvPr id="144" name="Google Shape;144;p18"/>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fontScale="77500" lnSpcReduction="20000"/>
          </a:bodyPr>
          <a:lstStyle/>
          <a:p>
            <a:pPr indent="0" lvl="0" marL="0" rtl="0" algn="r">
              <a:spcBef>
                <a:spcPts val="0"/>
              </a:spcBef>
              <a:spcAft>
                <a:spcPts val="0"/>
              </a:spcAft>
              <a:buSzPct val="80000"/>
              <a:buNone/>
            </a:pPr>
            <a:r>
              <a:rPr lang="en-US" sz="9600">
                <a:latin typeface="Aparajita"/>
                <a:ea typeface="Aparajita"/>
                <a:cs typeface="Aparajita"/>
                <a:sym typeface="Aparajita"/>
              </a:rPr>
              <a:t> </a:t>
            </a:r>
            <a:endParaRPr/>
          </a:p>
        </p:txBody>
      </p:sp>
      <p:pic>
        <p:nvPicPr>
          <p:cNvPr id="145" name="Google Shape;145;p18"/>
          <p:cNvPicPr preferRelativeResize="0"/>
          <p:nvPr/>
        </p:nvPicPr>
        <p:blipFill rotWithShape="1">
          <a:blip r:embed="rId3">
            <a:alphaModFix/>
          </a:blip>
          <a:srcRect b="0" l="0" r="0" t="0"/>
          <a:stretch/>
        </p:blipFill>
        <p:spPr>
          <a:xfrm>
            <a:off x="1938435" y="4416294"/>
            <a:ext cx="7083286" cy="1835215"/>
          </a:xfrm>
          <a:prstGeom prst="rect">
            <a:avLst/>
          </a:prstGeom>
          <a:noFill/>
          <a:ln>
            <a:noFill/>
          </a:ln>
        </p:spPr>
      </p:pic>
      <p:pic>
        <p:nvPicPr>
          <p:cNvPr id="146" name="Google Shape;146;p18"/>
          <p:cNvPicPr preferRelativeResize="0"/>
          <p:nvPr/>
        </p:nvPicPr>
        <p:blipFill rotWithShape="1">
          <a:blip r:embed="rId4">
            <a:alphaModFix/>
          </a:blip>
          <a:srcRect b="0" l="0" r="0" t="0"/>
          <a:stretch/>
        </p:blipFill>
        <p:spPr>
          <a:xfrm>
            <a:off x="0" y="0"/>
            <a:ext cx="1333500" cy="1590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1"/>
              </a:buClr>
              <a:buSzPts val="1400"/>
              <a:buFont typeface="Trebuchet MS"/>
              <a:buNone/>
            </a:pPr>
            <a:r>
              <a:rPr b="1" lang="en-US" sz="1400">
                <a:solidFill>
                  <a:schemeClr val="dk1"/>
                </a:solidFill>
              </a:rPr>
              <a:t>Summer Youth Employment Program</a:t>
            </a:r>
            <a:br>
              <a:rPr lang="en-US" sz="1400">
                <a:solidFill>
                  <a:schemeClr val="dk1"/>
                </a:solidFill>
              </a:rPr>
            </a:br>
            <a:r>
              <a:rPr lang="en-US" sz="1400">
                <a:solidFill>
                  <a:schemeClr val="dk1"/>
                </a:solidFill>
              </a:rPr>
              <a:t>The program consisted of 51 youth between the ages of 14 and 21. For two months, these youth have worked and learned about the different Land Grant programs. Different activities include Elei, farm to table activity, exercise, nutrition, forestry health, gardening, sewing, tie dye, textile design, air layer, animal farm, food safety, teamwork and many more.  </a:t>
            </a:r>
            <a:endParaRPr/>
          </a:p>
        </p:txBody>
      </p:sp>
      <p:pic>
        <p:nvPicPr>
          <p:cNvPr id="216" name="Google Shape;216;p27"/>
          <p:cNvPicPr preferRelativeResize="0"/>
          <p:nvPr>
            <p:ph idx="1" type="body"/>
          </p:nvPr>
        </p:nvPicPr>
        <p:blipFill rotWithShape="1">
          <a:blip r:embed="rId3">
            <a:alphaModFix/>
          </a:blip>
          <a:srcRect b="0" l="0" r="0" t="0"/>
          <a:stretch/>
        </p:blipFill>
        <p:spPr>
          <a:xfrm>
            <a:off x="2080727" y="1787364"/>
            <a:ext cx="6922578" cy="475339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8"/>
          <p:cNvSpPr txBox="1"/>
          <p:nvPr>
            <p:ph type="title"/>
          </p:nvPr>
        </p:nvSpPr>
        <p:spPr>
          <a:xfrm>
            <a:off x="6995719" y="239290"/>
            <a:ext cx="2148281" cy="53249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1400"/>
              <a:buFont typeface="Trebuchet MS"/>
              <a:buNone/>
            </a:pPr>
            <a:r>
              <a:rPr b="1" lang="en-US" sz="1400"/>
              <a:t>Translation: Bilingual</a:t>
            </a:r>
            <a:br>
              <a:rPr b="1" lang="en-US" sz="1400"/>
            </a:br>
            <a:r>
              <a:rPr b="1" lang="en-US" sz="1400"/>
              <a:t>“younger generation”</a:t>
            </a:r>
            <a:endParaRPr/>
          </a:p>
        </p:txBody>
      </p:sp>
      <p:pic>
        <p:nvPicPr>
          <p:cNvPr id="222" name="Google Shape;222;p28"/>
          <p:cNvPicPr preferRelativeResize="0"/>
          <p:nvPr>
            <p:ph idx="1" type="body"/>
          </p:nvPr>
        </p:nvPicPr>
        <p:blipFill rotWithShape="1">
          <a:blip r:embed="rId3">
            <a:alphaModFix/>
          </a:blip>
          <a:srcRect b="0" l="0" r="0" t="0"/>
          <a:stretch/>
        </p:blipFill>
        <p:spPr>
          <a:xfrm>
            <a:off x="0" y="68828"/>
            <a:ext cx="5242921" cy="6789172"/>
          </a:xfrm>
          <a:prstGeom prst="rect">
            <a:avLst/>
          </a:prstGeom>
          <a:noFill/>
          <a:ln>
            <a:noFill/>
          </a:ln>
        </p:spPr>
      </p:pic>
      <p:pic>
        <p:nvPicPr>
          <p:cNvPr id="223" name="Google Shape;223;p28"/>
          <p:cNvPicPr preferRelativeResize="0"/>
          <p:nvPr/>
        </p:nvPicPr>
        <p:blipFill rotWithShape="1">
          <a:blip r:embed="rId4">
            <a:alphaModFix/>
          </a:blip>
          <a:srcRect b="0" l="0" r="0" t="0"/>
          <a:stretch/>
        </p:blipFill>
        <p:spPr>
          <a:xfrm>
            <a:off x="5354973" y="1143000"/>
            <a:ext cx="6096000" cy="4572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9"/>
          <p:cNvSpPr txBox="1"/>
          <p:nvPr>
            <p:ph type="title"/>
          </p:nvPr>
        </p:nvSpPr>
        <p:spPr>
          <a:xfrm>
            <a:off x="10469460" y="365124"/>
            <a:ext cx="884339" cy="164823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800"/>
              <a:buFont typeface="Trebuchet MS"/>
              <a:buNone/>
            </a:pPr>
            <a:r>
              <a:rPr lang="en-US" sz="800"/>
              <a:t>Make do with what we have</a:t>
            </a:r>
            <a:br>
              <a:rPr lang="en-US" sz="800"/>
            </a:br>
            <a:br>
              <a:rPr lang="en-US" sz="800"/>
            </a:br>
            <a:r>
              <a:rPr lang="en-US" sz="800"/>
              <a:t>Backyard is  your lab</a:t>
            </a:r>
            <a:br>
              <a:rPr lang="en-US" sz="800"/>
            </a:br>
            <a:br>
              <a:rPr lang="en-US" sz="800"/>
            </a:br>
            <a:r>
              <a:rPr lang="en-US" sz="800"/>
              <a:t>Takes a village to raise a child: Strong partnership with the community</a:t>
            </a:r>
            <a:endParaRPr/>
          </a:p>
        </p:txBody>
      </p:sp>
      <p:pic>
        <p:nvPicPr>
          <p:cNvPr id="229" name="Google Shape;229;p29"/>
          <p:cNvPicPr preferRelativeResize="0"/>
          <p:nvPr>
            <p:ph idx="1" type="body"/>
          </p:nvPr>
        </p:nvPicPr>
        <p:blipFill rotWithShape="1">
          <a:blip r:embed="rId3">
            <a:alphaModFix/>
          </a:blip>
          <a:srcRect b="0" l="0" r="0" t="0"/>
          <a:stretch/>
        </p:blipFill>
        <p:spPr>
          <a:xfrm>
            <a:off x="25780" y="0"/>
            <a:ext cx="5395306" cy="705908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30"/>
          <p:cNvPicPr preferRelativeResize="0"/>
          <p:nvPr/>
        </p:nvPicPr>
        <p:blipFill rotWithShape="1">
          <a:blip r:embed="rId3">
            <a:alphaModFix/>
          </a:blip>
          <a:srcRect b="0" l="0" r="0" t="0"/>
          <a:stretch/>
        </p:blipFill>
        <p:spPr>
          <a:xfrm>
            <a:off x="0" y="821094"/>
            <a:ext cx="6131709" cy="4086808"/>
          </a:xfrm>
          <a:prstGeom prst="rect">
            <a:avLst/>
          </a:prstGeom>
          <a:noFill/>
          <a:ln>
            <a:noFill/>
          </a:ln>
        </p:spPr>
      </p:pic>
      <p:pic>
        <p:nvPicPr>
          <p:cNvPr id="235" name="Google Shape;235;p30"/>
          <p:cNvPicPr preferRelativeResize="0"/>
          <p:nvPr/>
        </p:nvPicPr>
        <p:blipFill rotWithShape="1">
          <a:blip r:embed="rId4">
            <a:alphaModFix/>
          </a:blip>
          <a:srcRect b="0" l="0" r="0" t="0"/>
          <a:stretch/>
        </p:blipFill>
        <p:spPr>
          <a:xfrm>
            <a:off x="6131709" y="821094"/>
            <a:ext cx="3066680" cy="4086808"/>
          </a:xfrm>
          <a:prstGeom prst="rect">
            <a:avLst/>
          </a:prstGeom>
          <a:noFill/>
          <a:ln>
            <a:noFill/>
          </a:ln>
        </p:spPr>
      </p:pic>
      <p:sp>
        <p:nvSpPr>
          <p:cNvPr id="236" name="Google Shape;236;p30"/>
          <p:cNvSpPr txBox="1"/>
          <p:nvPr/>
        </p:nvSpPr>
        <p:spPr>
          <a:xfrm>
            <a:off x="961053" y="5150498"/>
            <a:ext cx="710059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Volunteers: 50 trained participants</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American Samoa community always willing to assist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1"/>
          <p:cNvSpPr txBox="1"/>
          <p:nvPr/>
        </p:nvSpPr>
        <p:spPr>
          <a:xfrm>
            <a:off x="373224" y="251927"/>
            <a:ext cx="572277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PARTNERSHIPS</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 </a:t>
            </a:r>
            <a:endParaRPr/>
          </a:p>
        </p:txBody>
      </p:sp>
      <p:pic>
        <p:nvPicPr>
          <p:cNvPr id="242" name="Google Shape;242;p31"/>
          <p:cNvPicPr preferRelativeResize="0"/>
          <p:nvPr/>
        </p:nvPicPr>
        <p:blipFill rotWithShape="1">
          <a:blip r:embed="rId3">
            <a:alphaModFix/>
          </a:blip>
          <a:srcRect b="0" l="0" r="0" t="0"/>
          <a:stretch/>
        </p:blipFill>
        <p:spPr>
          <a:xfrm>
            <a:off x="5828374" y="852091"/>
            <a:ext cx="4852981" cy="3635933"/>
          </a:xfrm>
          <a:prstGeom prst="rect">
            <a:avLst/>
          </a:prstGeom>
          <a:noFill/>
          <a:ln>
            <a:noFill/>
          </a:ln>
        </p:spPr>
      </p:pic>
      <p:pic>
        <p:nvPicPr>
          <p:cNvPr id="243" name="Google Shape;243;p31"/>
          <p:cNvPicPr preferRelativeResize="0"/>
          <p:nvPr/>
        </p:nvPicPr>
        <p:blipFill rotWithShape="1">
          <a:blip r:embed="rId4">
            <a:alphaModFix/>
          </a:blip>
          <a:srcRect b="0" l="0" r="0" t="0"/>
          <a:stretch/>
        </p:blipFill>
        <p:spPr>
          <a:xfrm>
            <a:off x="373225" y="898258"/>
            <a:ext cx="5391346" cy="3589766"/>
          </a:xfrm>
          <a:prstGeom prst="rect">
            <a:avLst/>
          </a:prstGeom>
          <a:noFill/>
          <a:ln>
            <a:noFill/>
          </a:ln>
        </p:spPr>
      </p:pic>
      <p:sp>
        <p:nvSpPr>
          <p:cNvPr id="244" name="Google Shape;244;p31"/>
          <p:cNvSpPr txBox="1"/>
          <p:nvPr/>
        </p:nvSpPr>
        <p:spPr>
          <a:xfrm>
            <a:off x="373225" y="4608835"/>
            <a:ext cx="59436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*URBAN COMMUNITY FORESTRY (PROTECTING THE ECOSYSTEM/TREE PLANTING)</a:t>
            </a:r>
            <a:endParaRPr sz="1800">
              <a:solidFill>
                <a:schemeClr val="dk1"/>
              </a:solidFill>
              <a:latin typeface="Trebuchet MS"/>
              <a:ea typeface="Trebuchet MS"/>
              <a:cs typeface="Trebuchet MS"/>
              <a:sym typeface="Trebuchet MS"/>
            </a:endParaRPr>
          </a:p>
        </p:txBody>
      </p:sp>
      <p:sp>
        <p:nvSpPr>
          <p:cNvPr id="245" name="Google Shape;245;p31"/>
          <p:cNvSpPr txBox="1"/>
          <p:nvPr/>
        </p:nvSpPr>
        <p:spPr>
          <a:xfrm>
            <a:off x="6693257" y="4562669"/>
            <a:ext cx="297335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PROGRESSIVE FARM SAFETY</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32"/>
          <p:cNvPicPr preferRelativeResize="0"/>
          <p:nvPr/>
        </p:nvPicPr>
        <p:blipFill rotWithShape="1">
          <a:blip r:embed="rId3">
            <a:alphaModFix/>
          </a:blip>
          <a:srcRect b="0" l="0" r="0" t="0"/>
          <a:stretch/>
        </p:blipFill>
        <p:spPr>
          <a:xfrm>
            <a:off x="0" y="0"/>
            <a:ext cx="4929674" cy="3697255"/>
          </a:xfrm>
          <a:prstGeom prst="rect">
            <a:avLst/>
          </a:prstGeom>
          <a:noFill/>
          <a:ln>
            <a:noFill/>
          </a:ln>
        </p:spPr>
      </p:pic>
      <p:sp>
        <p:nvSpPr>
          <p:cNvPr id="251" name="Google Shape;251;p32"/>
          <p:cNvSpPr txBox="1"/>
          <p:nvPr/>
        </p:nvSpPr>
        <p:spPr>
          <a:xfrm>
            <a:off x="-80865" y="3697255"/>
            <a:ext cx="478349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Expanded Food &amp; Nutrition Education Program (EFNEP): Sugar Shocker Board activity</a:t>
            </a:r>
            <a:endParaRPr/>
          </a:p>
        </p:txBody>
      </p:sp>
      <p:sp>
        <p:nvSpPr>
          <p:cNvPr id="252" name="Google Shape;252;p32"/>
          <p:cNvSpPr txBox="1"/>
          <p:nvPr/>
        </p:nvSpPr>
        <p:spPr>
          <a:xfrm>
            <a:off x="7644682" y="0"/>
            <a:ext cx="2575249"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Outside Partners</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-DOE</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-EPA</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-American Samoa STEAM committee</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-Parent of Children with Special Needs (PCSN)</a:t>
            </a:r>
            <a:endParaRPr/>
          </a:p>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pic>
        <p:nvPicPr>
          <p:cNvPr id="253" name="Google Shape;253;p32"/>
          <p:cNvPicPr preferRelativeResize="0"/>
          <p:nvPr/>
        </p:nvPicPr>
        <p:blipFill rotWithShape="1">
          <a:blip r:embed="rId4">
            <a:alphaModFix/>
          </a:blip>
          <a:srcRect b="0" l="0" r="0" t="0"/>
          <a:stretch/>
        </p:blipFill>
        <p:spPr>
          <a:xfrm>
            <a:off x="7644682" y="3428703"/>
            <a:ext cx="4572396" cy="3429297"/>
          </a:xfrm>
          <a:prstGeom prst="rect">
            <a:avLst/>
          </a:prstGeom>
          <a:noFill/>
          <a:ln>
            <a:noFill/>
          </a:ln>
        </p:spPr>
      </p:pic>
      <p:sp>
        <p:nvSpPr>
          <p:cNvPr id="254" name="Google Shape;254;p32"/>
          <p:cNvSpPr txBox="1"/>
          <p:nvPr/>
        </p:nvSpPr>
        <p:spPr>
          <a:xfrm>
            <a:off x="3839545" y="5047861"/>
            <a:ext cx="372291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FCS Sewing Program: Basic Sewing Program</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Challenges</a:t>
            </a:r>
            <a:endParaRPr/>
          </a:p>
        </p:txBody>
      </p:sp>
      <p:sp>
        <p:nvSpPr>
          <p:cNvPr id="260" name="Google Shape;260;p33"/>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Traditional vs. New Initiatives targeting specific audience.</a:t>
            </a:r>
            <a:endParaRPr/>
          </a:p>
          <a:p>
            <a:pPr indent="-342900" lvl="0" marL="342900" rtl="0" algn="l">
              <a:spcBef>
                <a:spcPts val="1000"/>
              </a:spcBef>
              <a:spcAft>
                <a:spcPts val="0"/>
              </a:spcAft>
              <a:buSzPts val="1440"/>
              <a:buChar char="►"/>
            </a:pPr>
            <a:r>
              <a:rPr lang="en-US"/>
              <a:t>Parental Involvement (lack of time, knowledge and understanding).</a:t>
            </a:r>
            <a:endParaRPr/>
          </a:p>
          <a:p>
            <a:pPr indent="-342900" lvl="0" marL="342900" rtl="0" algn="l">
              <a:spcBef>
                <a:spcPts val="1000"/>
              </a:spcBef>
              <a:spcAft>
                <a:spcPts val="0"/>
              </a:spcAft>
              <a:buSzPts val="1440"/>
              <a:buChar char="►"/>
            </a:pPr>
            <a:r>
              <a:rPr lang="en-US"/>
              <a:t>Rural Image </a:t>
            </a:r>
            <a:endParaRPr/>
          </a:p>
          <a:p>
            <a:pPr indent="-342900" lvl="0" marL="342900" rtl="0" algn="l">
              <a:spcBef>
                <a:spcPts val="1000"/>
              </a:spcBef>
              <a:spcAft>
                <a:spcPts val="0"/>
              </a:spcAft>
              <a:buSzPts val="1440"/>
              <a:buChar char="►"/>
            </a:pPr>
            <a:r>
              <a:rPr lang="en-US"/>
              <a:t>Lack of Research</a:t>
            </a:r>
            <a:endParaRPr/>
          </a:p>
          <a:p>
            <a:pPr indent="-342900" lvl="0" marL="342900" rtl="0" algn="l">
              <a:spcBef>
                <a:spcPts val="1000"/>
              </a:spcBef>
              <a:spcAft>
                <a:spcPts val="0"/>
              </a:spcAft>
              <a:buSzPts val="1440"/>
              <a:buChar char="►"/>
            </a:pPr>
            <a:r>
              <a:rPr lang="en-US"/>
              <a:t>Transportation to neighboring islands</a:t>
            </a:r>
            <a:endParaRPr/>
          </a:p>
          <a:p>
            <a:pPr indent="-342900" lvl="0" marL="342900" rtl="0" algn="l">
              <a:spcBef>
                <a:spcPts val="1000"/>
              </a:spcBef>
              <a:spcAft>
                <a:spcPts val="0"/>
              </a:spcAft>
              <a:buSzPts val="1440"/>
              <a:buChar char="►"/>
            </a:pPr>
            <a:r>
              <a:rPr lang="en-US"/>
              <a:t>Localizing materials</a:t>
            </a:r>
            <a:endParaRPr/>
          </a:p>
          <a:p>
            <a:pPr indent="-342900" lvl="0" marL="342900" rtl="0" algn="l">
              <a:spcBef>
                <a:spcPts val="1000"/>
              </a:spcBef>
              <a:spcAft>
                <a:spcPts val="0"/>
              </a:spcAft>
              <a:buSzPts val="1440"/>
              <a:buChar char="►"/>
            </a:pPr>
            <a:r>
              <a:rPr lang="en-US"/>
              <a:t>Bandwidth (Now available but costly)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34"/>
          <p:cNvPicPr preferRelativeResize="0"/>
          <p:nvPr/>
        </p:nvPicPr>
        <p:blipFill rotWithShape="1">
          <a:blip r:embed="rId3">
            <a:alphaModFix/>
          </a:blip>
          <a:srcRect b="0" l="0" r="0" t="0"/>
          <a:stretch/>
        </p:blipFill>
        <p:spPr>
          <a:xfrm>
            <a:off x="0" y="0"/>
            <a:ext cx="4864359" cy="3648269"/>
          </a:xfrm>
          <a:prstGeom prst="rect">
            <a:avLst/>
          </a:prstGeom>
          <a:noFill/>
          <a:ln>
            <a:noFill/>
          </a:ln>
        </p:spPr>
      </p:pic>
      <p:pic>
        <p:nvPicPr>
          <p:cNvPr id="266" name="Google Shape;266;p34"/>
          <p:cNvPicPr preferRelativeResize="0"/>
          <p:nvPr/>
        </p:nvPicPr>
        <p:blipFill rotWithShape="1">
          <a:blip r:embed="rId4">
            <a:alphaModFix/>
          </a:blip>
          <a:srcRect b="0" l="0" r="0" t="0"/>
          <a:stretch/>
        </p:blipFill>
        <p:spPr>
          <a:xfrm>
            <a:off x="0" y="3648269"/>
            <a:ext cx="2407298" cy="3209730"/>
          </a:xfrm>
          <a:prstGeom prst="rect">
            <a:avLst/>
          </a:prstGeom>
          <a:noFill/>
          <a:ln>
            <a:noFill/>
          </a:ln>
        </p:spPr>
      </p:pic>
      <p:sp>
        <p:nvSpPr>
          <p:cNvPr id="267" name="Google Shape;267;p34"/>
          <p:cNvSpPr txBox="1"/>
          <p:nvPr/>
        </p:nvSpPr>
        <p:spPr>
          <a:xfrm>
            <a:off x="6260841" y="1427584"/>
            <a:ext cx="517849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Trebuchet MS"/>
                <a:ea typeface="Trebuchet MS"/>
                <a:cs typeface="Trebuchet MS"/>
                <a:sym typeface="Trebuchet MS"/>
              </a:rPr>
              <a:t>QUESTIONS?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9"/>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accent1"/>
              </a:buClr>
              <a:buSzPts val="5400"/>
              <a:buFont typeface="Trebuchet MS"/>
              <a:buNone/>
            </a:pPr>
            <a:r>
              <a:t/>
            </a:r>
            <a:endParaRPr/>
          </a:p>
        </p:txBody>
      </p:sp>
      <p:sp>
        <p:nvSpPr>
          <p:cNvPr id="152" name="Google Shape;152;p19"/>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440"/>
              <a:buNone/>
            </a:pPr>
            <a:r>
              <a:t/>
            </a:r>
            <a:endParaRPr/>
          </a:p>
        </p:txBody>
      </p:sp>
      <p:pic>
        <p:nvPicPr>
          <p:cNvPr id="153" name="Google Shape;153;p19"/>
          <p:cNvPicPr preferRelativeResize="0"/>
          <p:nvPr/>
        </p:nvPicPr>
        <p:blipFill rotWithShape="1">
          <a:blip r:embed="rId3">
            <a:alphaModFix/>
          </a:blip>
          <a:srcRect b="0" l="0" r="0" t="0"/>
          <a:stretch/>
        </p:blipFill>
        <p:spPr>
          <a:xfrm>
            <a:off x="5352489" y="-12045"/>
            <a:ext cx="6839511" cy="6870045"/>
          </a:xfrm>
          <a:prstGeom prst="rect">
            <a:avLst/>
          </a:prstGeom>
          <a:noFill/>
          <a:ln>
            <a:noFill/>
          </a:ln>
        </p:spPr>
      </p:pic>
      <p:pic>
        <p:nvPicPr>
          <p:cNvPr id="154" name="Google Shape;154;p19"/>
          <p:cNvPicPr preferRelativeResize="0"/>
          <p:nvPr/>
        </p:nvPicPr>
        <p:blipFill rotWithShape="1">
          <a:blip r:embed="rId4">
            <a:alphaModFix/>
          </a:blip>
          <a:srcRect b="0" l="0" r="0" t="0"/>
          <a:stretch/>
        </p:blipFill>
        <p:spPr>
          <a:xfrm>
            <a:off x="-1" y="-37322"/>
            <a:ext cx="5352489" cy="47677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0"/>
          <p:cNvSpPr txBox="1"/>
          <p:nvPr>
            <p:ph type="title"/>
          </p:nvPr>
        </p:nvSpPr>
        <p:spPr>
          <a:xfrm>
            <a:off x="438539" y="609600"/>
            <a:ext cx="8835463"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200"/>
              <a:buFont typeface="Trebuchet MS"/>
              <a:buNone/>
            </a:pPr>
            <a:r>
              <a:rPr lang="en-US" sz="3200"/>
              <a:t>Extension Director: Aufa’i Apulu Rpeti Areta</a:t>
            </a:r>
            <a:br>
              <a:rPr lang="en-US" sz="3200"/>
            </a:br>
            <a:r>
              <a:rPr lang="en-US" sz="3200"/>
              <a:t>Extension Coordinator: Molly A. Lagai</a:t>
            </a:r>
            <a:endParaRPr/>
          </a:p>
        </p:txBody>
      </p:sp>
      <p:sp>
        <p:nvSpPr>
          <p:cNvPr id="160" name="Google Shape;160;p20"/>
          <p:cNvSpPr txBox="1"/>
          <p:nvPr>
            <p:ph idx="1" type="body"/>
          </p:nvPr>
        </p:nvSpPr>
        <p:spPr>
          <a:xfrm>
            <a:off x="677334" y="2160589"/>
            <a:ext cx="8596668" cy="2031325"/>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4-H Manager: Molly A. Lagai	</a:t>
            </a:r>
            <a:endParaRPr/>
          </a:p>
          <a:p>
            <a:pPr indent="-342900" lvl="0" marL="342900" rtl="0" algn="l">
              <a:spcBef>
                <a:spcPts val="1000"/>
              </a:spcBef>
              <a:spcAft>
                <a:spcPts val="0"/>
              </a:spcAft>
              <a:buSzPts val="1440"/>
              <a:buChar char="►"/>
            </a:pPr>
            <a:r>
              <a:rPr lang="en-US"/>
              <a:t>4-H Agents: Toepo Stowers &amp; Elenoa Taisali</a:t>
            </a:r>
            <a:endParaRPr/>
          </a:p>
          <a:p>
            <a:pPr indent="-342900" lvl="0" marL="342900" rtl="0" algn="l">
              <a:spcBef>
                <a:spcPts val="1000"/>
              </a:spcBef>
              <a:spcAft>
                <a:spcPts val="0"/>
              </a:spcAft>
              <a:buSzPts val="1440"/>
              <a:buChar char="►"/>
            </a:pPr>
            <a:r>
              <a:rPr lang="en-US"/>
              <a:t>2020 US Census: 15,300 youth between ages 5 and 19 (about 30% of the total population).</a:t>
            </a:r>
            <a:endParaRPr/>
          </a:p>
          <a:p>
            <a:pPr indent="-342900" lvl="0" marL="342900" rtl="0" algn="l">
              <a:spcBef>
                <a:spcPts val="1000"/>
              </a:spcBef>
              <a:spcAft>
                <a:spcPts val="0"/>
              </a:spcAft>
              <a:buSzPts val="1440"/>
              <a:buChar char="►"/>
            </a:pPr>
            <a:r>
              <a:rPr lang="en-US"/>
              <a:t>2021: reached about 1,900 youth through different Extension programs </a:t>
            </a:r>
            <a:endParaRPr/>
          </a:p>
        </p:txBody>
      </p:sp>
      <p:sp>
        <p:nvSpPr>
          <p:cNvPr id="161" name="Google Shape;161;p20"/>
          <p:cNvSpPr txBox="1"/>
          <p:nvPr/>
        </p:nvSpPr>
        <p:spPr>
          <a:xfrm>
            <a:off x="1017039" y="4217075"/>
            <a:ext cx="3144416"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sng" cap="none" strike="noStrike">
                <a:solidFill>
                  <a:schemeClr val="dk1"/>
                </a:solidFill>
                <a:latin typeface="Arial"/>
                <a:ea typeface="Arial"/>
                <a:cs typeface="Arial"/>
                <a:sym typeface="Arial"/>
              </a:rPr>
              <a:t>4-H Programs</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School Outreach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Community Outreach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In-School 4-H Club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Community 4-H Clubs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Campus Tours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4-H Volunteers</a:t>
            </a:r>
            <a:endParaRPr/>
          </a:p>
        </p:txBody>
      </p:sp>
      <p:sp>
        <p:nvSpPr>
          <p:cNvPr id="162" name="Google Shape;162;p20"/>
          <p:cNvSpPr txBox="1"/>
          <p:nvPr/>
        </p:nvSpPr>
        <p:spPr>
          <a:xfrm>
            <a:off x="5894463" y="4062282"/>
            <a:ext cx="3050484" cy="31393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Trebuchet MS"/>
                <a:ea typeface="Trebuchet MS"/>
                <a:cs typeface="Trebuchet MS"/>
                <a:sym typeface="Trebuchet MS"/>
              </a:rPr>
              <a:t>Activities</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Food Safety				 </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Farm Safety				 </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Nutrition				 </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Arts &amp; Crafts (Cultural)</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Vegetable Gardening</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Tree Planting</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Camping</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Sewing</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Games</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1"/>
          <p:cNvPicPr preferRelativeResize="0"/>
          <p:nvPr/>
        </p:nvPicPr>
        <p:blipFill rotWithShape="1">
          <a:blip r:embed="rId3">
            <a:alphaModFix/>
          </a:blip>
          <a:srcRect b="0" l="0" r="0" t="0"/>
          <a:stretch/>
        </p:blipFill>
        <p:spPr>
          <a:xfrm>
            <a:off x="1436914" y="0"/>
            <a:ext cx="9144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2"/>
          <p:cNvPicPr preferRelativeResize="0"/>
          <p:nvPr/>
        </p:nvPicPr>
        <p:blipFill rotWithShape="1">
          <a:blip r:embed="rId3">
            <a:alphaModFix/>
          </a:blip>
          <a:srcRect b="0" l="0" r="0" t="0"/>
          <a:stretch/>
        </p:blipFill>
        <p:spPr>
          <a:xfrm>
            <a:off x="6705600" y="0"/>
            <a:ext cx="5486400" cy="4357991"/>
          </a:xfrm>
          <a:prstGeom prst="rect">
            <a:avLst/>
          </a:prstGeom>
          <a:noFill/>
          <a:ln>
            <a:noFill/>
          </a:ln>
        </p:spPr>
      </p:pic>
      <p:pic>
        <p:nvPicPr>
          <p:cNvPr id="173" name="Google Shape;173;p22"/>
          <p:cNvPicPr preferRelativeResize="0"/>
          <p:nvPr/>
        </p:nvPicPr>
        <p:blipFill rotWithShape="1">
          <a:blip r:embed="rId4">
            <a:alphaModFix/>
          </a:blip>
          <a:srcRect b="0" l="0" r="0" t="0"/>
          <a:stretch/>
        </p:blipFill>
        <p:spPr>
          <a:xfrm>
            <a:off x="2696546" y="0"/>
            <a:ext cx="4009053" cy="4345021"/>
          </a:xfrm>
          <a:prstGeom prst="rect">
            <a:avLst/>
          </a:prstGeom>
          <a:noFill/>
          <a:ln>
            <a:noFill/>
          </a:ln>
        </p:spPr>
      </p:pic>
      <p:pic>
        <p:nvPicPr>
          <p:cNvPr id="174" name="Google Shape;174;p22"/>
          <p:cNvPicPr preferRelativeResize="0"/>
          <p:nvPr/>
        </p:nvPicPr>
        <p:blipFill rotWithShape="1">
          <a:blip r:embed="rId5">
            <a:alphaModFix/>
          </a:blip>
          <a:srcRect b="0" l="0" r="0" t="0"/>
          <a:stretch/>
        </p:blipFill>
        <p:spPr>
          <a:xfrm>
            <a:off x="0" y="4097370"/>
            <a:ext cx="4242317" cy="2760630"/>
          </a:xfrm>
          <a:prstGeom prst="rect">
            <a:avLst/>
          </a:prstGeom>
          <a:noFill/>
          <a:ln>
            <a:noFill/>
          </a:ln>
        </p:spPr>
      </p:pic>
      <p:sp>
        <p:nvSpPr>
          <p:cNvPr id="175" name="Google Shape;175;p22"/>
          <p:cNvSpPr txBox="1"/>
          <p:nvPr/>
        </p:nvSpPr>
        <p:spPr>
          <a:xfrm>
            <a:off x="4701072" y="4674637"/>
            <a:ext cx="7242112"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Trebuchet MS"/>
                <a:ea typeface="Trebuchet MS"/>
                <a:cs typeface="Trebuchet MS"/>
                <a:sym typeface="Trebuchet MS"/>
              </a:rPr>
              <a:t>2019 American Samoa STEAM Academy</a:t>
            </a:r>
            <a:endParaRPr/>
          </a:p>
          <a:p>
            <a:pPr indent="0" lvl="0" marL="0" marR="0" rtl="0" algn="l">
              <a:spcBef>
                <a:spcPts val="0"/>
              </a:spcBef>
              <a:spcAft>
                <a:spcPts val="0"/>
              </a:spcAft>
              <a:buNone/>
            </a:pPr>
            <a:r>
              <a:rPr lang="en-US" sz="1400">
                <a:solidFill>
                  <a:schemeClr val="dk1"/>
                </a:solidFill>
                <a:latin typeface="Trebuchet MS"/>
                <a:ea typeface="Trebuchet MS"/>
                <a:cs typeface="Trebuchet MS"/>
                <a:sym typeface="Trebuchet MS"/>
              </a:rPr>
              <a:t>As a leading partner in the 2019 STEAM summer academy, the 4-H program assisted and supported student curriculums and activities. Eighty students attended classes in Drafting, Science, Woodworking, Cooking, and Fashion &amp; Design for 4 full weeks. The summer academy ended with a Summer Expo that displayed all the projects by the students including a fashion show.</a:t>
            </a:r>
            <a:endParaRPr/>
          </a:p>
        </p:txBody>
      </p:sp>
      <p:pic>
        <p:nvPicPr>
          <p:cNvPr id="176" name="Google Shape;176;p22"/>
          <p:cNvPicPr preferRelativeResize="0"/>
          <p:nvPr/>
        </p:nvPicPr>
        <p:blipFill rotWithShape="1">
          <a:blip r:embed="rId6">
            <a:alphaModFix/>
          </a:blip>
          <a:srcRect b="0" l="0" r="0" t="0"/>
          <a:stretch/>
        </p:blipFill>
        <p:spPr>
          <a:xfrm>
            <a:off x="0" y="0"/>
            <a:ext cx="2789853" cy="409737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3"/>
          <p:cNvSpPr txBox="1"/>
          <p:nvPr>
            <p:ph type="title"/>
          </p:nvPr>
        </p:nvSpPr>
        <p:spPr>
          <a:xfrm>
            <a:off x="1082351" y="152400"/>
            <a:ext cx="4595608" cy="1320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Trebuchet MS"/>
              <a:buNone/>
            </a:pPr>
            <a:r>
              <a:rPr lang="en-US" sz="1800">
                <a:solidFill>
                  <a:schemeClr val="dk1"/>
                </a:solidFill>
              </a:rPr>
              <a:t>2020 American Samoa STEAM Academy</a:t>
            </a:r>
            <a:br>
              <a:rPr lang="en-US" sz="1400">
                <a:solidFill>
                  <a:schemeClr val="dk1"/>
                </a:solidFill>
              </a:rPr>
            </a:br>
            <a:r>
              <a:rPr lang="en-US" sz="1400">
                <a:solidFill>
                  <a:schemeClr val="dk1"/>
                </a:solidFill>
              </a:rPr>
              <a:t> </a:t>
            </a:r>
            <a:endParaRPr/>
          </a:p>
        </p:txBody>
      </p:sp>
      <p:pic>
        <p:nvPicPr>
          <p:cNvPr id="182" name="Google Shape;182;p23"/>
          <p:cNvPicPr preferRelativeResize="0"/>
          <p:nvPr>
            <p:ph idx="1" type="body"/>
          </p:nvPr>
        </p:nvPicPr>
        <p:blipFill rotWithShape="1">
          <a:blip r:embed="rId3">
            <a:alphaModFix/>
          </a:blip>
          <a:srcRect b="0" l="0" r="0" t="0"/>
          <a:stretch/>
        </p:blipFill>
        <p:spPr>
          <a:xfrm>
            <a:off x="-21573" y="1101584"/>
            <a:ext cx="6655804" cy="4440228"/>
          </a:xfrm>
          <a:prstGeom prst="rect">
            <a:avLst/>
          </a:prstGeom>
          <a:noFill/>
          <a:ln>
            <a:noFill/>
          </a:ln>
        </p:spPr>
      </p:pic>
      <p:pic>
        <p:nvPicPr>
          <p:cNvPr id="183" name="Google Shape;183;p23"/>
          <p:cNvPicPr preferRelativeResize="0"/>
          <p:nvPr/>
        </p:nvPicPr>
        <p:blipFill rotWithShape="1">
          <a:blip r:embed="rId4">
            <a:alphaModFix/>
          </a:blip>
          <a:srcRect b="0" l="0" r="0" t="0"/>
          <a:stretch/>
        </p:blipFill>
        <p:spPr>
          <a:xfrm>
            <a:off x="6514042" y="0"/>
            <a:ext cx="2697999" cy="3602918"/>
          </a:xfrm>
          <a:prstGeom prst="rect">
            <a:avLst/>
          </a:prstGeom>
          <a:noFill/>
          <a:ln>
            <a:noFill/>
          </a:ln>
        </p:spPr>
      </p:pic>
      <p:pic>
        <p:nvPicPr>
          <p:cNvPr id="184" name="Google Shape;184;p23"/>
          <p:cNvPicPr preferRelativeResize="0"/>
          <p:nvPr/>
        </p:nvPicPr>
        <p:blipFill rotWithShape="1">
          <a:blip r:embed="rId5">
            <a:alphaModFix/>
          </a:blip>
          <a:srcRect b="0" l="0" r="0" t="0"/>
          <a:stretch/>
        </p:blipFill>
        <p:spPr>
          <a:xfrm>
            <a:off x="6937642" y="2695510"/>
            <a:ext cx="1889924" cy="327688"/>
          </a:xfrm>
          <a:prstGeom prst="rect">
            <a:avLst/>
          </a:prstGeom>
          <a:noFill/>
          <a:ln>
            <a:noFill/>
          </a:ln>
        </p:spPr>
      </p:pic>
      <p:pic>
        <p:nvPicPr>
          <p:cNvPr id="185" name="Google Shape;185;p23"/>
          <p:cNvPicPr preferRelativeResize="0"/>
          <p:nvPr/>
        </p:nvPicPr>
        <p:blipFill rotWithShape="1">
          <a:blip r:embed="rId6">
            <a:alphaModFix/>
          </a:blip>
          <a:srcRect b="0" l="0" r="0" t="0"/>
          <a:stretch/>
        </p:blipFill>
        <p:spPr>
          <a:xfrm>
            <a:off x="9212041" y="-1"/>
            <a:ext cx="2979959" cy="3970105"/>
          </a:xfrm>
          <a:prstGeom prst="rect">
            <a:avLst/>
          </a:prstGeom>
          <a:noFill/>
          <a:ln>
            <a:noFill/>
          </a:ln>
        </p:spPr>
      </p:pic>
      <p:pic>
        <p:nvPicPr>
          <p:cNvPr id="186" name="Google Shape;186;p23"/>
          <p:cNvPicPr preferRelativeResize="0"/>
          <p:nvPr/>
        </p:nvPicPr>
        <p:blipFill rotWithShape="1">
          <a:blip r:embed="rId7">
            <a:alphaModFix/>
          </a:blip>
          <a:srcRect b="0" l="0" r="0" t="0"/>
          <a:stretch/>
        </p:blipFill>
        <p:spPr>
          <a:xfrm>
            <a:off x="9741634" y="88837"/>
            <a:ext cx="1874682" cy="723963"/>
          </a:xfrm>
          <a:prstGeom prst="rect">
            <a:avLst/>
          </a:prstGeom>
          <a:noFill/>
          <a:ln>
            <a:noFill/>
          </a:ln>
        </p:spPr>
      </p:pic>
      <p:pic>
        <p:nvPicPr>
          <p:cNvPr id="187" name="Google Shape;187;p23"/>
          <p:cNvPicPr preferRelativeResize="0"/>
          <p:nvPr/>
        </p:nvPicPr>
        <p:blipFill rotWithShape="1">
          <a:blip r:embed="rId8">
            <a:alphaModFix/>
          </a:blip>
          <a:srcRect b="0" l="0" r="0" t="0"/>
          <a:stretch/>
        </p:blipFill>
        <p:spPr>
          <a:xfrm>
            <a:off x="6514042" y="3321698"/>
            <a:ext cx="5677958" cy="3536302"/>
          </a:xfrm>
          <a:prstGeom prst="rect">
            <a:avLst/>
          </a:prstGeom>
          <a:noFill/>
          <a:ln>
            <a:noFill/>
          </a:ln>
        </p:spPr>
      </p:pic>
      <p:sp>
        <p:nvSpPr>
          <p:cNvPr id="188" name="Google Shape;188;p23"/>
          <p:cNvSpPr txBox="1"/>
          <p:nvPr/>
        </p:nvSpPr>
        <p:spPr>
          <a:xfrm flipH="1">
            <a:off x="6634231" y="3551110"/>
            <a:ext cx="43376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Hiking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4"/>
          <p:cNvSpPr txBox="1"/>
          <p:nvPr>
            <p:ph type="title"/>
          </p:nvPr>
        </p:nvSpPr>
        <p:spPr>
          <a:xfrm>
            <a:off x="838200" y="365126"/>
            <a:ext cx="7932575" cy="114090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2000"/>
              <a:buFont typeface="Trebuchet MS"/>
              <a:buNone/>
            </a:pPr>
            <a:r>
              <a:rPr lang="en-US" sz="2000"/>
              <a:t> BCT In-School 4-H Club (High School/STEAM): First and only In-school club. Chartered recently and article to be released soon.</a:t>
            </a:r>
            <a:br>
              <a:rPr lang="en-US" sz="2000"/>
            </a:br>
            <a:r>
              <a:rPr lang="en-US" sz="2000"/>
              <a:t>Goal: “Grow and Thrive”</a:t>
            </a:r>
            <a:endParaRPr/>
          </a:p>
        </p:txBody>
      </p:sp>
      <p:pic>
        <p:nvPicPr>
          <p:cNvPr id="194" name="Google Shape;194;p24"/>
          <p:cNvPicPr preferRelativeResize="0"/>
          <p:nvPr/>
        </p:nvPicPr>
        <p:blipFill rotWithShape="1">
          <a:blip r:embed="rId3">
            <a:alphaModFix/>
          </a:blip>
          <a:srcRect b="0" l="0" r="0" t="0"/>
          <a:stretch/>
        </p:blipFill>
        <p:spPr>
          <a:xfrm>
            <a:off x="3108263" y="1543573"/>
            <a:ext cx="6276478" cy="4183297"/>
          </a:xfrm>
          <a:prstGeom prst="rect">
            <a:avLst/>
          </a:prstGeom>
          <a:noFill/>
          <a:ln>
            <a:noFill/>
          </a:ln>
        </p:spPr>
      </p:pic>
      <p:pic>
        <p:nvPicPr>
          <p:cNvPr id="195" name="Google Shape;195;p24"/>
          <p:cNvPicPr preferRelativeResize="0"/>
          <p:nvPr/>
        </p:nvPicPr>
        <p:blipFill rotWithShape="1">
          <a:blip r:embed="rId4">
            <a:alphaModFix/>
          </a:blip>
          <a:srcRect b="0" l="0" r="0" t="0"/>
          <a:stretch/>
        </p:blipFill>
        <p:spPr>
          <a:xfrm>
            <a:off x="154290" y="1543573"/>
            <a:ext cx="3137472" cy="41832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25"/>
          <p:cNvPicPr preferRelativeResize="0"/>
          <p:nvPr/>
        </p:nvPicPr>
        <p:blipFill rotWithShape="1">
          <a:blip r:embed="rId3">
            <a:alphaModFix/>
          </a:blip>
          <a:srcRect b="0" l="0" r="0" t="0"/>
          <a:stretch/>
        </p:blipFill>
        <p:spPr>
          <a:xfrm flipH="1">
            <a:off x="7134807" y="-2"/>
            <a:ext cx="3899879" cy="4756538"/>
          </a:xfrm>
          <a:prstGeom prst="rect">
            <a:avLst/>
          </a:prstGeom>
          <a:noFill/>
          <a:ln>
            <a:noFill/>
          </a:ln>
        </p:spPr>
      </p:pic>
      <p:pic>
        <p:nvPicPr>
          <p:cNvPr id="201" name="Google Shape;201;p25"/>
          <p:cNvPicPr preferRelativeResize="0"/>
          <p:nvPr/>
        </p:nvPicPr>
        <p:blipFill rotWithShape="1">
          <a:blip r:embed="rId4">
            <a:alphaModFix/>
          </a:blip>
          <a:srcRect b="0" l="0" r="0" t="0"/>
          <a:stretch/>
        </p:blipFill>
        <p:spPr>
          <a:xfrm>
            <a:off x="3567404" y="-1"/>
            <a:ext cx="3567405" cy="4756539"/>
          </a:xfrm>
          <a:prstGeom prst="rect">
            <a:avLst/>
          </a:prstGeom>
          <a:noFill/>
          <a:ln>
            <a:noFill/>
          </a:ln>
        </p:spPr>
      </p:pic>
      <p:sp>
        <p:nvSpPr>
          <p:cNvPr id="202" name="Google Shape;202;p25"/>
          <p:cNvSpPr txBox="1"/>
          <p:nvPr/>
        </p:nvSpPr>
        <p:spPr>
          <a:xfrm>
            <a:off x="3800811" y="4978090"/>
            <a:ext cx="5595116"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Leasina County 4-H Club (Rural/Farming)</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-County known for taro farming</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-Decreased engagement/Inconsistent: youth are more occupied with other priorities. Within village settings, faith-based youth programs are the priority.</a:t>
            </a:r>
            <a:endParaRPr/>
          </a:p>
        </p:txBody>
      </p:sp>
      <p:pic>
        <p:nvPicPr>
          <p:cNvPr id="203" name="Google Shape;203;p25"/>
          <p:cNvPicPr preferRelativeResize="0"/>
          <p:nvPr/>
        </p:nvPicPr>
        <p:blipFill rotWithShape="1">
          <a:blip r:embed="rId5">
            <a:alphaModFix/>
          </a:blip>
          <a:srcRect b="0" l="0" r="0" t="0"/>
          <a:stretch/>
        </p:blipFill>
        <p:spPr>
          <a:xfrm>
            <a:off x="0" y="0"/>
            <a:ext cx="3567404" cy="475653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6"/>
          <p:cNvPicPr preferRelativeResize="0"/>
          <p:nvPr/>
        </p:nvPicPr>
        <p:blipFill rotWithShape="1">
          <a:blip r:embed="rId3">
            <a:alphaModFix/>
          </a:blip>
          <a:srcRect b="0" l="0" r="0" t="0"/>
          <a:stretch/>
        </p:blipFill>
        <p:spPr>
          <a:xfrm>
            <a:off x="5484032" y="2169609"/>
            <a:ext cx="4803528" cy="3602645"/>
          </a:xfrm>
          <a:prstGeom prst="rect">
            <a:avLst/>
          </a:prstGeom>
          <a:noFill/>
          <a:ln>
            <a:noFill/>
          </a:ln>
        </p:spPr>
      </p:pic>
      <p:pic>
        <p:nvPicPr>
          <p:cNvPr id="209" name="Google Shape;209;p26"/>
          <p:cNvPicPr preferRelativeResize="0"/>
          <p:nvPr/>
        </p:nvPicPr>
        <p:blipFill rotWithShape="1">
          <a:blip r:embed="rId4">
            <a:alphaModFix/>
          </a:blip>
          <a:srcRect b="0" l="0" r="0" t="0"/>
          <a:stretch/>
        </p:blipFill>
        <p:spPr>
          <a:xfrm>
            <a:off x="1194596" y="2169609"/>
            <a:ext cx="4289436" cy="3602645"/>
          </a:xfrm>
          <a:prstGeom prst="rect">
            <a:avLst/>
          </a:prstGeom>
          <a:noFill/>
          <a:ln>
            <a:noFill/>
          </a:ln>
        </p:spPr>
      </p:pic>
      <p:sp>
        <p:nvSpPr>
          <p:cNvPr id="210" name="Google Shape;210;p26"/>
          <p:cNvSpPr txBox="1"/>
          <p:nvPr/>
        </p:nvSpPr>
        <p:spPr>
          <a:xfrm>
            <a:off x="1632857" y="569167"/>
            <a:ext cx="7249886"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OCEANIA 4-H Club</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-Urban Area</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-Diversity</a:t>
            </a:r>
            <a:endParaRPr/>
          </a:p>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Opportunity for other youth with different ethnic backgrounds to join.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