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Lobster"/>
      <p:regular r:id="rId18"/>
    </p:embeddedFont>
    <p:embeddedFont>
      <p:font typeface="Arial Narrow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Narrow-bold.fntdata"/><Relationship Id="rId11" Type="http://schemas.openxmlformats.org/officeDocument/2006/relationships/slide" Target="slides/slide6.xml"/><Relationship Id="rId22" Type="http://schemas.openxmlformats.org/officeDocument/2006/relationships/font" Target="fonts/ArialNarrow-boldItalic.fntdata"/><Relationship Id="rId10" Type="http://schemas.openxmlformats.org/officeDocument/2006/relationships/slide" Target="slides/slide5.xml"/><Relationship Id="rId21" Type="http://schemas.openxmlformats.org/officeDocument/2006/relationships/font" Target="fonts/ArialNarrow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rialNarrow-regular.fntdata"/><Relationship Id="rId6" Type="http://schemas.openxmlformats.org/officeDocument/2006/relationships/slide" Target="slides/slide1.xml"/><Relationship Id="rId18" Type="http://schemas.openxmlformats.org/officeDocument/2006/relationships/font" Target="fonts/Lobst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997982c6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997982c6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997982c605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997982c605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9c928d0c26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9c928d0c26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9c928d0c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9c928d0c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997982c60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997982c60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997982c60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997982c60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997982c60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997982c60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997982c60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997982c60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997982c60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997982c60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997982c60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997982c60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997982c60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997982c60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380999" y="1289303"/>
            <a:ext cx="8407800" cy="3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◼"/>
              <a:defRPr b="0" i="0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1150" lvl="4" marL="22860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Noto Sans Symbols"/>
              <a:buChar char="▪"/>
              <a:defRPr b="0" i="0" sz="13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0" type="dt"/>
          </p:nvPr>
        </p:nvSpPr>
        <p:spPr>
          <a:xfrm>
            <a:off x="370888" y="4767263"/>
            <a:ext cx="21336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3048000" y="4767263"/>
            <a:ext cx="33528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234680" y="4766310"/>
            <a:ext cx="5829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13"/>
          <p:cNvSpPr txBox="1"/>
          <p:nvPr>
            <p:ph type="title"/>
          </p:nvPr>
        </p:nvSpPr>
        <p:spPr>
          <a:xfrm>
            <a:off x="381000" y="266885"/>
            <a:ext cx="8381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ource Sans Pro"/>
              <a:buNone/>
              <a:defRPr b="0" i="0" sz="3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5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27.jpg"/><Relationship Id="rId5" Type="http://schemas.openxmlformats.org/officeDocument/2006/relationships/image" Target="../media/image10.jpg"/><Relationship Id="rId6" Type="http://schemas.openxmlformats.org/officeDocument/2006/relationships/image" Target="../media/image24.jpg"/><Relationship Id="rId7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g"/><Relationship Id="rId4" Type="http://schemas.openxmlformats.org/officeDocument/2006/relationships/image" Target="../media/image15.png"/><Relationship Id="rId5" Type="http://schemas.openxmlformats.org/officeDocument/2006/relationships/image" Target="../media/image31.jpg"/><Relationship Id="rId6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AXrrYnMCEXLzIaohnIplqWlM0JPXKUAq/view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g"/><Relationship Id="rId4" Type="http://schemas.openxmlformats.org/officeDocument/2006/relationships/image" Target="../media/image14.jpg"/><Relationship Id="rId5" Type="http://schemas.openxmlformats.org/officeDocument/2006/relationships/image" Target="../media/image17.jpg"/><Relationship Id="rId6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9.jpg"/><Relationship Id="rId5" Type="http://schemas.openxmlformats.org/officeDocument/2006/relationships/image" Target="../media/image8.jpg"/><Relationship Id="rId6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vwKi6Lbnpi2yydDjS2cgGrMBscnEYYbd/view" TargetMode="External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.jpg"/><Relationship Id="rId5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solidFill>
                  <a:srgbClr val="980000"/>
                </a:solidFill>
                <a:latin typeface="Arial Narrow"/>
                <a:ea typeface="Arial Narrow"/>
                <a:cs typeface="Arial Narrow"/>
                <a:sym typeface="Arial Narrow"/>
              </a:rPr>
              <a:t>Clover Design </a:t>
            </a:r>
            <a:endParaRPr b="1" sz="3220">
              <a:solidFill>
                <a:srgbClr val="98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087" y="1175275"/>
            <a:ext cx="4936000" cy="30941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088" y="2350678"/>
            <a:ext cx="2975397" cy="19187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3" name="Google Shape;13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7088" y="255476"/>
            <a:ext cx="2975400" cy="19457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4" name="Google Shape;134;p23"/>
          <p:cNvSpPr txBox="1"/>
          <p:nvPr/>
        </p:nvSpPr>
        <p:spPr>
          <a:xfrm>
            <a:off x="311700" y="4426975"/>
            <a:ext cx="852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with Karidat to repurpose and upcycle clothes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4471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500"/>
              <a:t>4-H Dolphins, 4-H Mantas, 4-H Knights, 4-H Tinian, and 4-H Rota</a:t>
            </a:r>
            <a:endParaRPr i="1" sz="1500"/>
          </a:p>
        </p:txBody>
      </p:sp>
      <p:sp>
        <p:nvSpPr>
          <p:cNvPr id="140" name="Google Shape;14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20">
                <a:solidFill>
                  <a:srgbClr val="980000"/>
                </a:solidFill>
                <a:latin typeface="Arial Narrow"/>
                <a:ea typeface="Arial Narrow"/>
                <a:cs typeface="Arial Narrow"/>
                <a:sym typeface="Arial Narrow"/>
              </a:rPr>
              <a:t>4-H School Clubs</a:t>
            </a:r>
            <a:endParaRPr b="1" sz="3220">
              <a:solidFill>
                <a:srgbClr val="98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745"/>
              <a:buFont typeface="Arial"/>
              <a:buNone/>
            </a:pPr>
            <a:r>
              <a:t/>
            </a:r>
            <a:endParaRPr b="1" sz="3220">
              <a:solidFill>
                <a:srgbClr val="98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50" y="1225325"/>
            <a:ext cx="2535460" cy="15747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5551" y="1225300"/>
            <a:ext cx="2737823" cy="15747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3" name="Google Shape;143;p24"/>
          <p:cNvPicPr preferRelativeResize="0"/>
          <p:nvPr/>
        </p:nvPicPr>
        <p:blipFill rotWithShape="1">
          <a:blip r:embed="rId5">
            <a:alphaModFix/>
          </a:blip>
          <a:srcRect b="0" l="0" r="0" t="19710"/>
          <a:stretch/>
        </p:blipFill>
        <p:spPr>
          <a:xfrm>
            <a:off x="4527163" y="2904150"/>
            <a:ext cx="2256555" cy="14628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4" name="Google Shape;144;p24"/>
          <p:cNvPicPr preferRelativeResize="0"/>
          <p:nvPr/>
        </p:nvPicPr>
        <p:blipFill rotWithShape="1">
          <a:blip r:embed="rId6">
            <a:alphaModFix/>
          </a:blip>
          <a:srcRect b="12226" l="0" r="0" t="0"/>
          <a:stretch/>
        </p:blipFill>
        <p:spPr>
          <a:xfrm>
            <a:off x="3190825" y="1225300"/>
            <a:ext cx="2377601" cy="15747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7">
            <a:alphaModFix/>
          </a:blip>
          <a:srcRect b="9" l="0" r="0" t="3669"/>
          <a:stretch/>
        </p:blipFill>
        <p:spPr>
          <a:xfrm>
            <a:off x="2111985" y="2904150"/>
            <a:ext cx="2294190" cy="1462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/>
        </p:nvSpPr>
        <p:spPr>
          <a:xfrm>
            <a:off x="0" y="3635100"/>
            <a:ext cx="585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3174" y="3627246"/>
            <a:ext cx="3109743" cy="136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3174" y="3627246"/>
            <a:ext cx="3109743" cy="136678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/>
          <p:nvPr/>
        </p:nvSpPr>
        <p:spPr>
          <a:xfrm>
            <a:off x="5673186" y="3579825"/>
            <a:ext cx="3216600" cy="1366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lt1"/>
              </a:gs>
              <a:gs pos="100000">
                <a:srgbClr val="737373"/>
              </a:gs>
            </a:gsLst>
            <a:lin ang="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5"/>
          <p:cNvPicPr preferRelativeResize="0"/>
          <p:nvPr/>
        </p:nvPicPr>
        <p:blipFill rotWithShape="1">
          <a:blip r:embed="rId5">
            <a:alphaModFix/>
          </a:blip>
          <a:srcRect b="0" l="4079" r="28927" t="0"/>
          <a:stretch/>
        </p:blipFill>
        <p:spPr>
          <a:xfrm>
            <a:off x="0" y="0"/>
            <a:ext cx="5168616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3174" y="3627246"/>
            <a:ext cx="3109743" cy="13667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 txBox="1"/>
          <p:nvPr/>
        </p:nvSpPr>
        <p:spPr>
          <a:xfrm>
            <a:off x="-31650" y="3635100"/>
            <a:ext cx="59220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Thank You!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7" name="Google Shape;157;p25"/>
          <p:cNvPicPr preferRelativeResize="0"/>
          <p:nvPr/>
        </p:nvPicPr>
        <p:blipFill rotWithShape="1">
          <a:blip r:embed="rId6">
            <a:alphaModFix/>
          </a:blip>
          <a:srcRect b="12095" l="0" r="16998" t="0"/>
          <a:stretch/>
        </p:blipFill>
        <p:spPr>
          <a:xfrm>
            <a:off x="5168625" y="-8975"/>
            <a:ext cx="3975373" cy="516145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/>
          <p:nvPr/>
        </p:nvSpPr>
        <p:spPr>
          <a:xfrm>
            <a:off x="5673186" y="3579825"/>
            <a:ext cx="3216600" cy="1366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FFF"/>
              </a:gs>
              <a:gs pos="100000">
                <a:srgbClr val="737373"/>
              </a:gs>
            </a:gsLst>
            <a:lin ang="0" scaled="0"/>
          </a:gradFill>
          <a:ln cap="flat" cmpd="sng" w="9525">
            <a:solidFill>
              <a:srgbClr val="5E69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3174" y="3627246"/>
            <a:ext cx="3109743" cy="136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380999" y="1289303"/>
            <a:ext cx="8407800" cy="330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5"/>
          <p:cNvSpPr txBox="1"/>
          <p:nvPr>
            <p:ph type="title"/>
          </p:nvPr>
        </p:nvSpPr>
        <p:spPr>
          <a:xfrm>
            <a:off x="381000" y="266885"/>
            <a:ext cx="8381400" cy="7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5" title="FCYD - Rotary Intro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solidFill>
                  <a:srgbClr val="980000"/>
                </a:solidFill>
                <a:latin typeface="Arial Narrow"/>
                <a:ea typeface="Arial Narrow"/>
                <a:cs typeface="Arial Narrow"/>
                <a:sym typeface="Arial Narrow"/>
              </a:rPr>
              <a:t>Camp Counselor Training </a:t>
            </a:r>
            <a:endParaRPr b="1" sz="3220">
              <a:solidFill>
                <a:srgbClr val="98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05438"/>
            <a:ext cx="2868127" cy="17267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3" name="Google Shape;73;p16"/>
          <p:cNvPicPr preferRelativeResize="0"/>
          <p:nvPr/>
        </p:nvPicPr>
        <p:blipFill rotWithShape="1">
          <a:blip r:embed="rId4">
            <a:alphaModFix/>
          </a:blip>
          <a:srcRect b="0" l="2796" r="6401" t="13674"/>
          <a:stretch/>
        </p:blipFill>
        <p:spPr>
          <a:xfrm>
            <a:off x="3320500" y="1305450"/>
            <a:ext cx="2537101" cy="1726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5">
            <a:alphaModFix/>
          </a:blip>
          <a:srcRect b="0" l="0" r="2171" t="7561"/>
          <a:stretch/>
        </p:blipFill>
        <p:spPr>
          <a:xfrm>
            <a:off x="3320500" y="3154425"/>
            <a:ext cx="2537098" cy="1597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5" name="Google Shape;7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3154424"/>
            <a:ext cx="2868127" cy="159789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6" name="Google Shape;76;p16"/>
          <p:cNvSpPr txBox="1"/>
          <p:nvPr/>
        </p:nvSpPr>
        <p:spPr>
          <a:xfrm>
            <a:off x="6069125" y="2441450"/>
            <a:ext cx="2961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297 trained youth volunteers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solidFill>
                  <a:srgbClr val="980000"/>
                </a:solidFill>
                <a:latin typeface="Arial Narrow"/>
                <a:ea typeface="Arial Narrow"/>
                <a:cs typeface="Arial Narrow"/>
                <a:sym typeface="Arial Narrow"/>
              </a:rPr>
              <a:t>2021 &amp; 2022 4-H Camp Maga’Lahi</a:t>
            </a:r>
            <a:endParaRPr b="1" sz="3220">
              <a:solidFill>
                <a:srgbClr val="98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 b="7441" l="0" r="0" t="0"/>
          <a:stretch/>
        </p:blipFill>
        <p:spPr>
          <a:xfrm>
            <a:off x="462175" y="1281575"/>
            <a:ext cx="2624650" cy="162142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175" y="3068400"/>
            <a:ext cx="2624650" cy="17493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5">
            <a:alphaModFix/>
          </a:blip>
          <a:srcRect b="3493" l="0" r="0" t="0"/>
          <a:stretch/>
        </p:blipFill>
        <p:spPr>
          <a:xfrm>
            <a:off x="3259675" y="1281575"/>
            <a:ext cx="2624650" cy="1621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6">
            <a:alphaModFix/>
          </a:blip>
          <a:srcRect b="0" l="5571" r="5571" t="0"/>
          <a:stretch/>
        </p:blipFill>
        <p:spPr>
          <a:xfrm>
            <a:off x="3259675" y="3068400"/>
            <a:ext cx="2624650" cy="1749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6" name="Google Shape;86;p17"/>
          <p:cNvSpPr txBox="1"/>
          <p:nvPr/>
        </p:nvSpPr>
        <p:spPr>
          <a:xfrm>
            <a:off x="6057175" y="2399375"/>
            <a:ext cx="2961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Engaged 350 youth ages 7-14 across the CNMI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688" y="249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820">
                <a:solidFill>
                  <a:srgbClr val="980000"/>
                </a:solidFill>
                <a:latin typeface="Arial Narrow"/>
                <a:ea typeface="Arial Narrow"/>
                <a:cs typeface="Arial Narrow"/>
                <a:sym typeface="Arial Narrow"/>
              </a:rPr>
              <a:t>4-H Camp Maga’Lahi Commercial </a:t>
            </a:r>
            <a:endParaRPr b="1" sz="1820">
              <a:solidFill>
                <a:srgbClr val="98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2" name="Google Shape;92;p18" title="2022 4-H Commercial .m4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712" y="822175"/>
            <a:ext cx="6916574" cy="38905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solidFill>
                  <a:srgbClr val="980000"/>
                </a:solidFill>
                <a:latin typeface="Arial Narrow"/>
                <a:ea typeface="Arial Narrow"/>
                <a:cs typeface="Arial Narrow"/>
                <a:sym typeface="Arial Narrow"/>
              </a:rPr>
              <a:t>4-H Teen Leaders</a:t>
            </a:r>
            <a:endParaRPr b="1" sz="3220">
              <a:solidFill>
                <a:srgbClr val="98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5113" y="1253987"/>
            <a:ext cx="4334070" cy="25627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813" y="1253988"/>
            <a:ext cx="4122998" cy="25627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0" name="Google Shape;100;p19"/>
          <p:cNvSpPr txBox="1"/>
          <p:nvPr/>
        </p:nvSpPr>
        <p:spPr>
          <a:xfrm>
            <a:off x="294375" y="4047650"/>
            <a:ext cx="8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</a:t>
            </a:r>
            <a:r>
              <a:rPr lang="en"/>
              <a:t> </a:t>
            </a:r>
            <a:r>
              <a:rPr b="1" lang="en"/>
              <a:t>200 trained youth volunteers</a:t>
            </a:r>
            <a:r>
              <a:rPr lang="en"/>
              <a:t> across the CNMI </a:t>
            </a:r>
            <a:r>
              <a:rPr lang="en"/>
              <a:t>are </a:t>
            </a:r>
            <a:r>
              <a:rPr b="1" lang="en"/>
              <a:t>actively engaged in implementing positive youth </a:t>
            </a:r>
            <a:r>
              <a:rPr b="1" lang="en"/>
              <a:t>development programs </a:t>
            </a:r>
            <a:r>
              <a:rPr lang="en"/>
              <a:t>in their schools and community.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solidFill>
                  <a:srgbClr val="980000"/>
                </a:solidFill>
                <a:latin typeface="Arial Narrow"/>
                <a:ea typeface="Arial Narrow"/>
                <a:cs typeface="Arial Narrow"/>
                <a:sym typeface="Arial Narrow"/>
              </a:rPr>
              <a:t>2022 </a:t>
            </a:r>
            <a:r>
              <a:rPr b="1" lang="en" sz="3220">
                <a:solidFill>
                  <a:srgbClr val="980000"/>
                </a:solidFill>
                <a:latin typeface="Arial Narrow"/>
                <a:ea typeface="Arial Narrow"/>
                <a:cs typeface="Arial Narrow"/>
                <a:sym typeface="Arial Narrow"/>
              </a:rPr>
              <a:t>4-H Leadership Conference</a:t>
            </a:r>
            <a:endParaRPr b="1" sz="3220">
              <a:solidFill>
                <a:srgbClr val="98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662" y="1311100"/>
            <a:ext cx="4153257" cy="282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081" y="1311107"/>
            <a:ext cx="4153257" cy="282279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8" name="Google Shape;108;p20"/>
          <p:cNvSpPr txBox="1"/>
          <p:nvPr/>
        </p:nvSpPr>
        <p:spPr>
          <a:xfrm>
            <a:off x="311700" y="4286825"/>
            <a:ext cx="852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Youth leaders across the CNMI working together on their plan of work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745"/>
              <a:buFont typeface="Arial"/>
              <a:buNone/>
            </a:pPr>
            <a:r>
              <a:rPr b="1" lang="en" sz="3220">
                <a:solidFill>
                  <a:srgbClr val="980000"/>
                </a:solidFill>
                <a:latin typeface="Arial Narrow"/>
                <a:ea typeface="Arial Narrow"/>
                <a:cs typeface="Arial Narrow"/>
                <a:sym typeface="Arial Narrow"/>
              </a:rPr>
              <a:t>4-H DC</a:t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1062" y="1299600"/>
            <a:ext cx="4420925" cy="294729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013" y="1299600"/>
            <a:ext cx="3920071" cy="2947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6" name="Google Shape;116;p21"/>
          <p:cNvSpPr txBox="1"/>
          <p:nvPr/>
        </p:nvSpPr>
        <p:spPr>
          <a:xfrm>
            <a:off x="311700" y="4360425"/>
            <a:ext cx="852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Elevating the voices of the Pacific on a National stage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solidFill>
                  <a:srgbClr val="980000"/>
                </a:solidFill>
                <a:latin typeface="Arial Narrow"/>
                <a:ea typeface="Arial Narrow"/>
                <a:cs typeface="Arial Narrow"/>
                <a:sym typeface="Arial Narrow"/>
              </a:rPr>
              <a:t>4-H Productions</a:t>
            </a:r>
            <a:endParaRPr b="1" sz="3220">
              <a:solidFill>
                <a:srgbClr val="98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9335" y="2539241"/>
            <a:ext cx="2891192" cy="165595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3" name="Google Shape;123;p22"/>
          <p:cNvSpPr txBox="1"/>
          <p:nvPr/>
        </p:nvSpPr>
        <p:spPr>
          <a:xfrm>
            <a:off x="457400" y="4334850"/>
            <a:ext cx="8374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4-H Productions working alongside with the Governor’s Council of Economic Advisors (GCEA) on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“Marianas Destinations Project”.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4">
            <a:alphaModFix/>
          </a:blip>
          <a:srcRect b="7493" l="0" r="0" t="0"/>
          <a:stretch/>
        </p:blipFill>
        <p:spPr>
          <a:xfrm>
            <a:off x="457400" y="1144625"/>
            <a:ext cx="4899026" cy="30505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5" name="Google Shape;1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9325" y="221125"/>
            <a:ext cx="2891192" cy="21784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